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Сказка как средство духовно - нравственного воспитания раннего дошкольного возраста</a:t>
            </a:r>
            <a:r>
              <a:rPr lang="ru-RU" dirty="0" err="1" smtClean="0"/>
              <a:t>бразец</a:t>
            </a:r>
            <a:r>
              <a:rPr lang="ru-RU" dirty="0" smtClean="0"/>
              <a:t>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=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48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8.jpeg"/><Relationship Id="rId5" Type="http://schemas.openxmlformats.org/officeDocument/2006/relationships/image" Target="../media/image50.jpeg"/><Relationship Id="rId10" Type="http://schemas.openxmlformats.org/officeDocument/2006/relationships/image" Target="../media/image57.jpeg"/><Relationship Id="rId4" Type="http://schemas.openxmlformats.org/officeDocument/2006/relationships/image" Target="../media/image49.jpeg"/><Relationship Id="rId9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" y="-531440"/>
            <a:ext cx="11430000" cy="8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8458200" cy="338437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Сказка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как средство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духовно - нравственного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воспитания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раннего дошкольного возраста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941168"/>
            <a:ext cx="6400800" cy="1008112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Воспитатель: Казанцева Н.В.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12700"/>
            <a:ext cx="933926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04664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4</a:t>
            </a:r>
            <a:r>
              <a:rPr lang="ru-RU" sz="2400" dirty="0" smtClean="0"/>
              <a:t>.Настольный театр по сказке «Колобок».</a:t>
            </a:r>
          </a:p>
          <a:p>
            <a:endParaRPr lang="ru-RU" sz="2400" dirty="0"/>
          </a:p>
        </p:txBody>
      </p:sp>
      <p:pic>
        <p:nvPicPr>
          <p:cNvPr id="11267" name="Picture 3" descr="C:\Users\ivis\Desktop\108APPLE\IMG_89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5612401"/>
            <a:ext cx="108012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ivis\Desktop\108APPLE\IMG_89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38373"/>
            <a:ext cx="144016" cy="19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ivis\Desktop\108APPLE\IMG_89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15097"/>
            <a:ext cx="155880" cy="2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ivis\Desktop\108APPLE\IMG_89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33" y="3178921"/>
            <a:ext cx="21602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497" y="2105626"/>
            <a:ext cx="4005064" cy="30037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5539" y="2105626"/>
            <a:ext cx="4005064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12700"/>
            <a:ext cx="933926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882" y="6978"/>
            <a:ext cx="9519890" cy="70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3728" y="634775"/>
            <a:ext cx="73586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5</a:t>
            </a:r>
            <a:r>
              <a:rPr lang="ru-RU" sz="2400" dirty="0" smtClean="0"/>
              <a:t>.Беседы </a:t>
            </a:r>
            <a:r>
              <a:rPr lang="ru-RU" sz="2400" dirty="0"/>
              <a:t>по русским народным сказкам, целью которых было помочь ребенку разобраться в образе и высказать свое отношение к нему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6</a:t>
            </a:r>
            <a:r>
              <a:rPr lang="ru-RU" sz="2400" dirty="0" smtClean="0"/>
              <a:t>.Беседа </a:t>
            </a:r>
            <a:r>
              <a:rPr lang="ru-RU" sz="2400" dirty="0"/>
              <a:t>«Как вести себя с незнакомыми людьми».</a:t>
            </a:r>
          </a:p>
          <a:p>
            <a:r>
              <a:rPr lang="ru-RU" sz="2400" dirty="0"/>
              <a:t>7</a:t>
            </a:r>
            <a:r>
              <a:rPr lang="ru-RU" sz="2400" dirty="0" smtClean="0"/>
              <a:t>.Дидактические </a:t>
            </a:r>
            <a:r>
              <a:rPr lang="ru-RU" sz="2400" dirty="0"/>
              <a:t>игры «Из какой сказки герои?», «Разложи иллюстрации к сказке в определённой последовательности», </a:t>
            </a:r>
            <a:r>
              <a:rPr lang="ru-RU" sz="2400" dirty="0" smtClean="0"/>
              <a:t>игры-</a:t>
            </a:r>
            <a:r>
              <a:rPr lang="ru-RU" sz="2400" dirty="0" err="1" smtClean="0"/>
              <a:t>пазлы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3316" name="Picture 4" descr="C:\Users\ivis\Desktop\108APPLE\IMG_8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16382"/>
            <a:ext cx="183965" cy="2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ivis\Desktop\108APPLE\IMG_89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46327"/>
            <a:ext cx="21602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ivis\Desktop\109APPLE\IMG_9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09187"/>
            <a:ext cx="21602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03" y="5041304"/>
            <a:ext cx="474553" cy="355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0" y="3312431"/>
            <a:ext cx="3693024" cy="2769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50" y="3295042"/>
            <a:ext cx="3742498" cy="280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12700"/>
            <a:ext cx="933926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52" y="-79265"/>
            <a:ext cx="9519890" cy="70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3728" y="634775"/>
            <a:ext cx="7358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Использовала в работе с детьми инновационную технологию по сказкам «Курочка Ряба»; «Колобок»</a:t>
            </a:r>
          </a:p>
          <a:p>
            <a:pPr algn="ctr"/>
            <a:r>
              <a:rPr lang="ru-RU" sz="2400" dirty="0" smtClean="0"/>
              <a:t>Дети работали на </a:t>
            </a:r>
            <a:r>
              <a:rPr lang="ru-RU" sz="2400" dirty="0" smtClean="0"/>
              <a:t>полу и </a:t>
            </a:r>
            <a:r>
              <a:rPr lang="ru-RU" sz="2400" smtClean="0"/>
              <a:t>на </a:t>
            </a:r>
            <a:r>
              <a:rPr lang="ru-RU" sz="2400" smtClean="0"/>
              <a:t>доске.</a:t>
            </a:r>
            <a:endParaRPr lang="ru-RU" sz="2400" dirty="0"/>
          </a:p>
        </p:txBody>
      </p:sp>
      <p:pic>
        <p:nvPicPr>
          <p:cNvPr id="13316" name="Picture 4" descr="C:\Users\ivis\Desktop\108APPLE\IMG_8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75" y="4032225"/>
            <a:ext cx="183965" cy="2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ivis\Desktop\108APPLE\IMG_89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71" y="4074894"/>
            <a:ext cx="21602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ivis\Desktop\109APPLE\IMG_9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002" y="4286680"/>
            <a:ext cx="21602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99" y="3621048"/>
            <a:ext cx="474553" cy="355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05" y="3798954"/>
            <a:ext cx="492374" cy="369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40926" y="3143266"/>
            <a:ext cx="358122" cy="268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1" y="1914739"/>
            <a:ext cx="2184420" cy="2912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20" y="5008658"/>
            <a:ext cx="785315" cy="1047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3" y="1894502"/>
            <a:ext cx="2276033" cy="30347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22" y="3762543"/>
            <a:ext cx="2107346" cy="28097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64" y="3623760"/>
            <a:ext cx="2233048" cy="297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12700"/>
            <a:ext cx="933926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76672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sz="2400" dirty="0" smtClean="0"/>
              <a:t>Работа </a:t>
            </a:r>
            <a:r>
              <a:rPr lang="ru-RU" sz="2400" dirty="0"/>
              <a:t>над сказкой должна проводиться не только в детском саду, но обязательно и дома, в семье ребенка. Для этого мы </a:t>
            </a:r>
            <a:r>
              <a:rPr lang="ru-RU" sz="2400" dirty="0" smtClean="0"/>
              <a:t>подготовили консультации </a:t>
            </a:r>
            <a:r>
              <a:rPr lang="ru-RU" sz="2400" dirty="0"/>
              <a:t>для </a:t>
            </a:r>
            <a:r>
              <a:rPr lang="ru-RU" sz="2400" dirty="0" smtClean="0"/>
              <a:t>родителей</a:t>
            </a:r>
            <a:r>
              <a:rPr lang="ru-RU" sz="2400" dirty="0"/>
              <a:t> </a:t>
            </a:r>
            <a:r>
              <a:rPr lang="ru-RU" sz="2400" dirty="0" smtClean="0"/>
              <a:t>«Роль </a:t>
            </a:r>
            <a:r>
              <a:rPr lang="ru-RU" sz="2400" dirty="0"/>
              <a:t>сказки в воспитании детей </a:t>
            </a:r>
            <a:r>
              <a:rPr lang="ru-RU" sz="2400" dirty="0" smtClean="0"/>
              <a:t>раннего </a:t>
            </a:r>
            <a:r>
              <a:rPr lang="ru-RU" sz="2400" dirty="0"/>
              <a:t>дошкольного возраста</a:t>
            </a:r>
            <a:r>
              <a:rPr lang="ru-RU" sz="2400" dirty="0" smtClean="0"/>
              <a:t>», «Какие </a:t>
            </a:r>
            <a:r>
              <a:rPr lang="ru-RU" sz="2400" dirty="0"/>
              <a:t>сказки читать детям</a:t>
            </a:r>
            <a:r>
              <a:rPr lang="ru-RU" sz="2400" dirty="0" smtClean="0"/>
              <a:t>».</a:t>
            </a:r>
          </a:p>
          <a:p>
            <a:pPr algn="ctr"/>
            <a:r>
              <a:rPr lang="ru-RU" sz="2400" dirty="0" smtClean="0"/>
              <a:t>      В </a:t>
            </a:r>
            <a:r>
              <a:rPr lang="ru-RU" sz="2400" dirty="0"/>
              <a:t>результате проделанной работы дети нашей группы </a:t>
            </a:r>
            <a:r>
              <a:rPr lang="ru-RU" sz="2400" dirty="0" smtClean="0"/>
              <a:t>усваивают </a:t>
            </a:r>
            <a:r>
              <a:rPr lang="ru-RU" sz="2400" dirty="0"/>
              <a:t>добродетели, </a:t>
            </a:r>
            <a:r>
              <a:rPr lang="ru-RU" sz="2400" dirty="0" smtClean="0"/>
              <a:t>становятся </a:t>
            </a:r>
            <a:r>
              <a:rPr lang="ru-RU" sz="2400" dirty="0"/>
              <a:t>более направлены и открыты добру. У них начато формирование позитивного отношения к окружающему миру, другим людям и самому </a:t>
            </a:r>
            <a:r>
              <a:rPr lang="ru-RU" sz="2400" dirty="0" smtClean="0"/>
              <a:t>себе. У </a:t>
            </a:r>
            <a:r>
              <a:rPr lang="ru-RU" sz="2400" dirty="0"/>
              <a:t>малышей начала формироваться потребность и готовность проявлять совместное сострадание и радость, деятельное отношение к труду, ответственность за свои дела и </a:t>
            </a:r>
            <a:r>
              <a:rPr lang="ru-RU" sz="2400" dirty="0" smtClean="0"/>
              <a:t>поступки.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1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12700"/>
            <a:ext cx="933926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C:\Users\ivis\Desktop\108APPLE\IMG_8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54" y="3105559"/>
            <a:ext cx="431255" cy="32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5229200"/>
            <a:ext cx="50405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СПАСИБО </a:t>
            </a:r>
            <a:r>
              <a:rPr lang="ru-RU" sz="3200" b="1" i="1" dirty="0">
                <a:solidFill>
                  <a:srgbClr val="002060"/>
                </a:solidFill>
              </a:rPr>
              <a:t>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9"/>
          <a:stretch/>
        </p:blipFill>
        <p:spPr>
          <a:xfrm>
            <a:off x="909290" y="660539"/>
            <a:ext cx="7488000" cy="437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15" y="0"/>
            <a:ext cx="9329860" cy="688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867" y="692696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В.А. Сухомлинский считал, что «…Чтение сказок – тропинка, по которой, умный, думающий воспитатель находит путь к сердцу ребенка.», «…Сказка – это зернышко, из которого прорастает эмоциональная оценка ребенком жизненных явлений.»</a:t>
            </a:r>
            <a:endParaRPr lang="ru-RU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400" i="1" dirty="0" smtClean="0"/>
          </a:p>
          <a:p>
            <a:pPr algn="ctr"/>
            <a:r>
              <a:rPr lang="ru-RU" sz="2400" dirty="0" smtClean="0"/>
              <a:t>АКТУАЛЬНОСТЬ</a:t>
            </a:r>
            <a:r>
              <a:rPr lang="en-US" sz="2400" dirty="0" smtClean="0"/>
              <a:t>.</a:t>
            </a:r>
            <a:endParaRPr lang="ru-RU" sz="2400" dirty="0"/>
          </a:p>
          <a:p>
            <a:pPr algn="ctr"/>
            <a:r>
              <a:rPr lang="en-US" sz="2400" dirty="0" smtClean="0"/>
              <a:t>     </a:t>
            </a:r>
            <a:r>
              <a:rPr lang="ru-RU" sz="2400" dirty="0" smtClean="0"/>
              <a:t>В </a:t>
            </a:r>
            <a:r>
              <a:rPr lang="ru-RU" sz="2400" dirty="0"/>
              <a:t>настоящее время мы все чаще наблюдаем примеры детской жестокости, агрессивности по отношению друг другу, по отношению к близким людям. Под влиянием далеко не нравственных мультфильмов у детей искажены представления о нравственных качествах: о доброте, милосердии, справедливости. </a:t>
            </a:r>
            <a:endParaRPr lang="en-US" sz="2400" dirty="0" smtClean="0"/>
          </a:p>
          <a:p>
            <a:r>
              <a:rPr lang="en-US" sz="2400" dirty="0" smtClean="0"/>
              <a:t>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392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" y="-12933"/>
            <a:ext cx="9180735" cy="687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529707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Поэтому </a:t>
            </a:r>
            <a:r>
              <a:rPr lang="ru-RU" sz="2400" dirty="0"/>
              <a:t>так важно закладывать основы нравственности, воспитывать моральные ценности с самого раннего возраста, когда формируется характер, отношение к миру, к окружающим людям. Ведь с рождения ребёнок нацелен на идеал хорошего. Важность этой задачи очевидна. Именно в дошкольном возрасте складываются основные этические инстанции, оформляются и укрепляются основы личности и отношение к другим людям.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35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12700"/>
            <a:ext cx="93345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2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Цель</a:t>
            </a:r>
            <a:r>
              <a:rPr lang="ru-RU" sz="2400" i="1" dirty="0"/>
              <a:t>:</a:t>
            </a:r>
            <a:r>
              <a:rPr lang="ru-RU" sz="2400" dirty="0"/>
              <a:t>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изучение влияния русской народной сказки на нравственное воспитание детей дошкольного возраста </a:t>
            </a:r>
            <a:r>
              <a:rPr lang="ru-RU" sz="2400" b="1" i="1" dirty="0" smtClean="0"/>
              <a:t>Задачи</a:t>
            </a:r>
            <a:r>
              <a:rPr lang="ru-RU" sz="2400" b="1" i="1" dirty="0"/>
              <a:t>:</a:t>
            </a:r>
            <a:r>
              <a:rPr lang="ru-RU" sz="2400" i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Побуждать </a:t>
            </a:r>
            <a:r>
              <a:rPr lang="ru-RU" sz="2400" dirty="0"/>
              <a:t>у детей интерес к русским народным сказкам.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Создать необходимые условия для знакомства детей с русскими народными сказками.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Формировать представление о добре и зле, показать красоту добрых поступков и их необходимость в жизни людей.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Развивать </a:t>
            </a:r>
            <a:r>
              <a:rPr lang="ru-RU" sz="2400" dirty="0"/>
              <a:t>умение думать, сравнивать, анализировать поступки сказочных героев, учить давать оценку поведению своему и других.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Помочь </a:t>
            </a:r>
            <a:r>
              <a:rPr lang="ru-RU" sz="2400" dirty="0"/>
              <a:t>родителям понять ценность сказки, ее особую роль в воспитании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5622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12700"/>
            <a:ext cx="933926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2615" y="404664"/>
            <a:ext cx="79928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dirty="0" smtClean="0"/>
              <a:t>   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Первые годы жизни ребенка -это период колыбельных песен,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потешек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прибауток, стихотворений. Они формируют отношения к окружающему миру, обогащают чувства ребёнка, его речь, пробуждают познавательную активность, самостоятельность.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Через них ребенок приходит к первым сказкам. Это сказки о животных с простым повторяющимся сюжетом, где главная задача высмеять плохие черты характера, поступки, вызвать сострадание к слабому, обиженному и научить доброжелательности, помощи друг другу.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«Курочка Ряба», «Репка, «Колобок», «Теремок».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3-х лет происходит осознание ребенком собственного «Я», поэтому он начинает ассоциировать себя с главными героями сказки, подражать им, развивается способность ребенка образно представлять в уме и фантазировать. Для этого мы подбираем сказки, в которых ясно, кто хороший, кто плохой, где добро, а где зло, чтобы развить восхищение добрыми героями и осуждение злых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20" y="-12700"/>
            <a:ext cx="933926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В </a:t>
            </a:r>
            <a:r>
              <a:rPr lang="ru-RU" sz="2400" dirty="0"/>
              <a:t>группе </a:t>
            </a:r>
            <a:r>
              <a:rPr lang="ru-RU" sz="2400" dirty="0" smtClean="0"/>
              <a:t>есть </a:t>
            </a:r>
            <a:r>
              <a:rPr lang="ru-RU" sz="2400" dirty="0"/>
              <a:t>уголок «В гостях у сказки», в котором размещены различные виды театров, маски для игр-драматизаций, дидактические игры по сюжетам русских народных сказок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</a:t>
            </a:r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7171" name="Picture 3" descr="C:\Users\ivis\Desktop\IMG_8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22925" y="5014450"/>
            <a:ext cx="360040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ivis\Desktop\108APPLE\IMG_8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14450"/>
            <a:ext cx="21602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66915"/>
            <a:ext cx="3310056" cy="22615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" t="20601" r="6687" b="15350"/>
          <a:stretch/>
        </p:blipFill>
        <p:spPr>
          <a:xfrm>
            <a:off x="5076056" y="4065038"/>
            <a:ext cx="3784249" cy="2261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84" y="1844824"/>
            <a:ext cx="3126668" cy="23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926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640960" cy="1898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Методы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формирования духовно-нравственных качеств: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1.Знакомство детей с содержанием сказки;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8198" name="Picture 6" descr="C:\Users\ivis\Desktop\108APPLE\IMG_8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144016" cy="19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ivis\Desktop\108APPLE\IMG_89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20272" y="3933056"/>
            <a:ext cx="162053" cy="21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ivis\Desktop\108APPLE\IMG_89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55537"/>
            <a:ext cx="76091" cy="10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4" y="1452215"/>
            <a:ext cx="3419872" cy="2564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8" y="4164978"/>
            <a:ext cx="3347864" cy="2510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20" y="1478483"/>
            <a:ext cx="2499742" cy="3332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0" y="1452215"/>
            <a:ext cx="2531122" cy="33748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37" y="3818545"/>
            <a:ext cx="2104815" cy="280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8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12700"/>
            <a:ext cx="933926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Привлечение детей к активной деятельности (изобразительная деятельность по мотивам сказок, выставки рисунков, поделок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</a:t>
            </a:r>
            <a:endParaRPr lang="ru-RU" dirty="0">
              <a:latin typeface="+mj-lt"/>
            </a:endParaRPr>
          </a:p>
        </p:txBody>
      </p:sp>
      <p:pic>
        <p:nvPicPr>
          <p:cNvPr id="9219" name="Picture 3" descr="C:\Users\ivis\Desktop\109APPLE\IMG_9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79296"/>
            <a:ext cx="453852" cy="34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ivis\Desktop\109APPLE\IMG_9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00" y="5085184"/>
            <a:ext cx="323233" cy="24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ivis\Desktop\109APPLE\IMG_9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63" y="3881009"/>
            <a:ext cx="196262" cy="14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ivis\Desktop\109APPLE\IMG_90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61768"/>
            <a:ext cx="240027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91" y="2457973"/>
            <a:ext cx="323528" cy="242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09" y="1808629"/>
            <a:ext cx="2687296" cy="2015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36" y="1808629"/>
            <a:ext cx="2598853" cy="1949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20" y="1808629"/>
            <a:ext cx="2677238" cy="20079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4" y="4221088"/>
            <a:ext cx="2718318" cy="20387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00355" y="4922678"/>
            <a:ext cx="683568" cy="5126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36" y="4228523"/>
            <a:ext cx="2824688" cy="21185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73936"/>
            <a:ext cx="2946880" cy="22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09" y="-99392"/>
            <a:ext cx="933926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8136904" cy="2334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3.Инсценирование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сказки «Колобок»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0245" name="Picture 5" descr="C:\Users\ivis\Desktop\108APPLE\IMG_8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28" y="3889601"/>
            <a:ext cx="193736" cy="25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ivis\Desktop\109APPLE\IMG_9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4" y="3934320"/>
            <a:ext cx="224052" cy="16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ivis\Desktop\109APPLE\IMG_9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2636912"/>
            <a:ext cx="144016" cy="19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ivis\Desktop\108APPLE\IMG_89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84168" y="3882263"/>
            <a:ext cx="138818" cy="1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ivis\Desktop\109APPLE\IMG_9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80254" y="4388680"/>
            <a:ext cx="95168" cy="7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5" b="-1"/>
          <a:stretch/>
        </p:blipFill>
        <p:spPr>
          <a:xfrm>
            <a:off x="251520" y="975099"/>
            <a:ext cx="2226299" cy="23254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96" y="975098"/>
            <a:ext cx="1744103" cy="2325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572" y="902625"/>
            <a:ext cx="1798458" cy="2397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27951"/>
          <a:stretch/>
        </p:blipFill>
        <p:spPr>
          <a:xfrm>
            <a:off x="297068" y="3379906"/>
            <a:ext cx="6048672" cy="3281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17" y="884309"/>
            <a:ext cx="2066731" cy="2755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" t="21651"/>
          <a:stretch/>
        </p:blipFill>
        <p:spPr>
          <a:xfrm>
            <a:off x="6542676" y="3745658"/>
            <a:ext cx="2450507" cy="25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428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Сказка как средство духовно - нравственного воспитания раннего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как средство нравственного воспитания младших дошкольников</dc:title>
  <dc:creator>Home</dc:creator>
  <cp:lastModifiedBy>Пользователь Windows</cp:lastModifiedBy>
  <cp:revision>33</cp:revision>
  <dcterms:created xsi:type="dcterms:W3CDTF">2018-02-19T19:05:56Z</dcterms:created>
  <dcterms:modified xsi:type="dcterms:W3CDTF">2023-12-08T04:58:51Z</dcterms:modified>
</cp:coreProperties>
</file>